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3E231A"/>
        </a:solidFill>
        <a:effectLst/>
        <a:uFillTx/>
        <a:latin typeface="+mn-lt"/>
        <a:ea typeface="+mn-ea"/>
        <a:cs typeface="+mn-cs"/>
        <a:sym typeface="Papyru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EBD2">
              <a:alpha val="48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lastRow>
    <a:fir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D6A96F">
              <a:alpha val="48000"/>
            </a:srgb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3E231A"/>
              </a:solidFill>
              <a:prstDash val="solid"/>
              <a:miter lim="400000"/>
            </a:ln>
          </a:insideV>
        </a:tcBdr>
        <a:fill>
          <a:solidFill>
            <a:srgbClr val="9BA7B4">
              <a:alpha val="9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F8B9E">
              <a:alpha val="90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B1A596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3D231A"/>
              </a:solidFill>
              <a:prstDash val="solid"/>
              <a:miter lim="400000"/>
            </a:ln>
          </a:left>
          <a:right>
            <a:ln w="12700" cap="flat">
              <a:solidFill>
                <a:srgbClr val="3D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BCA581">
              <a:alpha val="50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D231A"/>
              </a:solidFill>
              <a:prstDash val="solid"/>
              <a:miter lim="400000"/>
            </a:ln>
          </a:top>
          <a:bottom>
            <a:ln w="12700" cap="flat">
              <a:solidFill>
                <a:srgbClr val="3D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D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56333">
              <a:alpha val="75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solidFill>
                <a:srgbClr val="3E231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19B68">
              <a:alpha val="50000"/>
            </a:srgbClr>
          </a:solidFill>
        </a:fill>
      </a:tcStyle>
    </a:wholeTbl>
    <a:band2H>
      <a:tcTxStyle b="def" i="def"/>
      <a:tcStyle>
        <a:tcBdr/>
        <a:fill>
          <a:solidFill>
            <a:srgbClr val="C09B6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3E231A"/>
              </a:solidFill>
              <a:prstDash val="solid"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45C39">
              <a:alpha val="8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77A48">
              <a:alpha val="8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3E29">
              <a:alpha val="85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solidFill>
                <a:srgbClr val="828D8E"/>
              </a:solidFill>
              <a:prstDash val="solid"/>
              <a:miter lim="400000"/>
            </a:ln>
          </a:left>
          <a:right>
            <a:ln w="12700" cap="flat">
              <a:solidFill>
                <a:srgbClr val="828D8E"/>
              </a:solidFill>
              <a:prstDash val="solid"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solidFill>
                <a:srgbClr val="828D8E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firstCol>
    <a:lastRow>
      <a:tcTxStyle b="off" i="off">
        <a:fontRef idx="minor">
          <a:srgbClr val="3E231A"/>
        </a:fontRef>
        <a:srgbClr val="3E231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DFD8">
              <a:alpha val="61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28D8E"/>
              </a:solidFill>
              <a:prstDash val="solid"/>
              <a:miter lim="400000"/>
            </a:ln>
          </a:top>
          <a:bottom>
            <a:ln w="12700" cap="flat">
              <a:solidFill>
                <a:srgbClr val="828D8E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D5E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83867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6654F">
              <a:alpha val="20000"/>
            </a:srgbClr>
          </a:solidFill>
        </a:fill>
      </a:tcStyle>
    </a:band2H>
    <a:firstCol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3E231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E231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232323"/>
        </a:fontRef>
        <a:srgbClr val="23232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3E231A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/>
          <p:nvPr>
            <p:ph type="title"/>
          </p:nvPr>
        </p:nvSpPr>
        <p:spPr>
          <a:xfrm>
            <a:off x="2374900" y="2387600"/>
            <a:ext cx="19621500" cy="48768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12" name="Nivel de texto 1…"/>
          <p:cNvSpPr txBox="1"/>
          <p:nvPr>
            <p:ph type="body" sz="quarter" idx="1"/>
          </p:nvPr>
        </p:nvSpPr>
        <p:spPr>
          <a:xfrm>
            <a:off x="2374900" y="7251700"/>
            <a:ext cx="19621500" cy="2057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  <a:lvl2pPr marL="0" indent="0" algn="ctr">
              <a:spcBef>
                <a:spcPts val="0"/>
              </a:spcBef>
              <a:buSzTx/>
              <a:buNone/>
              <a:defRPr sz="5000"/>
            </a:lvl2pPr>
            <a:lvl3pPr marL="0" indent="0" algn="ctr">
              <a:spcBef>
                <a:spcPts val="0"/>
              </a:spcBef>
              <a:buSzTx/>
              <a:buNone/>
              <a:defRPr sz="5000"/>
            </a:lvl3pPr>
            <a:lvl4pPr marL="0" indent="0" algn="ctr">
              <a:spcBef>
                <a:spcPts val="0"/>
              </a:spcBef>
              <a:buSzTx/>
              <a:buNone/>
              <a:defRPr sz="5000"/>
            </a:lvl4pPr>
            <a:lvl5pPr marL="0" indent="0" algn="ctr">
              <a:spcBef>
                <a:spcPts val="0"/>
              </a:spcBef>
              <a:buSzTx/>
              <a:buNone/>
              <a:defRPr sz="5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Escribe una cita aquí”"/>
          <p:cNvSpPr txBox="1"/>
          <p:nvPr>
            <p:ph type="body" sz="quarter" idx="21"/>
          </p:nvPr>
        </p:nvSpPr>
        <p:spPr>
          <a:xfrm>
            <a:off x="2374900" y="6045200"/>
            <a:ext cx="19621500" cy="1117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“Escribe una cita aquí”</a:t>
            </a:r>
          </a:p>
        </p:txBody>
      </p:sp>
      <p:sp>
        <p:nvSpPr>
          <p:cNvPr id="94" name="– Juan López"/>
          <p:cNvSpPr txBox="1"/>
          <p:nvPr>
            <p:ph type="body" sz="quarter" idx="22"/>
          </p:nvPr>
        </p:nvSpPr>
        <p:spPr>
          <a:xfrm>
            <a:off x="2374900" y="8953500"/>
            <a:ext cx="19621500" cy="850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 Juan López</a:t>
            </a:r>
          </a:p>
        </p:txBody>
      </p:sp>
      <p:sp>
        <p:nvSpPr>
          <p:cNvPr id="95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/>
          <p:nvPr>
            <p:ph type="pic" idx="21"/>
          </p:nvPr>
        </p:nvSpPr>
        <p:spPr>
          <a:xfrm>
            <a:off x="0" y="-1816100"/>
            <a:ext cx="24384000" cy="1608893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/>
          <p:nvPr>
            <p:ph type="pic" idx="21"/>
          </p:nvPr>
        </p:nvSpPr>
        <p:spPr>
          <a:xfrm>
            <a:off x="2273300" y="-3352800"/>
            <a:ext cx="19850100" cy="1294656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o del título"/>
          <p:cNvSpPr txBox="1"/>
          <p:nvPr>
            <p:ph type="title"/>
          </p:nvPr>
        </p:nvSpPr>
        <p:spPr>
          <a:xfrm>
            <a:off x="2374900" y="9080500"/>
            <a:ext cx="19621500" cy="1905000"/>
          </a:xfrm>
          <a:prstGeom prst="rect">
            <a:avLst/>
          </a:prstGeom>
        </p:spPr>
        <p:txBody>
          <a:bodyPr anchor="b"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22" name="Nivel de texto 1…"/>
          <p:cNvSpPr txBox="1"/>
          <p:nvPr>
            <p:ph type="body" sz="quarter" idx="1"/>
          </p:nvPr>
        </p:nvSpPr>
        <p:spPr>
          <a:xfrm>
            <a:off x="2374900" y="11010900"/>
            <a:ext cx="19621500" cy="1930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  <a:lvl2pPr marL="0" indent="0" algn="ctr">
              <a:spcBef>
                <a:spcPts val="0"/>
              </a:spcBef>
              <a:buSzTx/>
              <a:buNone/>
              <a:defRPr sz="5000"/>
            </a:lvl2pPr>
            <a:lvl3pPr marL="0" indent="0" algn="ctr">
              <a:spcBef>
                <a:spcPts val="0"/>
              </a:spcBef>
              <a:buSzTx/>
              <a:buNone/>
              <a:defRPr sz="5000"/>
            </a:lvl3pPr>
            <a:lvl4pPr marL="0" indent="0" algn="ctr">
              <a:spcBef>
                <a:spcPts val="0"/>
              </a:spcBef>
              <a:buSzTx/>
              <a:buNone/>
              <a:defRPr sz="5000"/>
            </a:lvl4pPr>
            <a:lvl5pPr marL="0" indent="0" algn="ctr">
              <a:spcBef>
                <a:spcPts val="0"/>
              </a:spcBef>
              <a:buSzTx/>
              <a:buNone/>
              <a:defRPr sz="5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/>
          <p:nvPr>
            <p:ph type="title"/>
          </p:nvPr>
        </p:nvSpPr>
        <p:spPr>
          <a:xfrm>
            <a:off x="2374900" y="5143500"/>
            <a:ext cx="19621500" cy="3429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3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/>
          <p:nvPr>
            <p:ph type="pic" idx="21"/>
          </p:nvPr>
        </p:nvSpPr>
        <p:spPr>
          <a:xfrm>
            <a:off x="10998200" y="1930400"/>
            <a:ext cx="15167286" cy="10007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o del título"/>
          <p:cNvSpPr txBox="1"/>
          <p:nvPr>
            <p:ph type="title"/>
          </p:nvPr>
        </p:nvSpPr>
        <p:spPr>
          <a:xfrm>
            <a:off x="1816100" y="1943100"/>
            <a:ext cx="10502900" cy="5626100"/>
          </a:xfrm>
          <a:prstGeom prst="rect">
            <a:avLst/>
          </a:prstGeom>
        </p:spPr>
        <p:txBody>
          <a:bodyPr anchor="b"/>
          <a:lstStyle>
            <a:lvl1pPr algn="ctr">
              <a:defRPr sz="9400"/>
            </a:lvl1pPr>
          </a:lstStyle>
          <a:p>
            <a:pPr/>
            <a:r>
              <a:t>Texto del título</a:t>
            </a:r>
          </a:p>
        </p:txBody>
      </p:sp>
      <p:sp>
        <p:nvSpPr>
          <p:cNvPr id="40" name="Nivel de texto 1…"/>
          <p:cNvSpPr txBox="1"/>
          <p:nvPr>
            <p:ph type="body" sz="quarter" idx="1"/>
          </p:nvPr>
        </p:nvSpPr>
        <p:spPr>
          <a:xfrm>
            <a:off x="1816100" y="7556500"/>
            <a:ext cx="10502900" cy="4216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000"/>
            </a:lvl1pPr>
            <a:lvl2pPr marL="0" indent="0" algn="ctr">
              <a:spcBef>
                <a:spcPts val="0"/>
              </a:spcBef>
              <a:buSzTx/>
              <a:buNone/>
              <a:defRPr sz="5000"/>
            </a:lvl2pPr>
            <a:lvl3pPr marL="0" indent="0" algn="ctr">
              <a:spcBef>
                <a:spcPts val="0"/>
              </a:spcBef>
              <a:buSzTx/>
              <a:buNone/>
              <a:defRPr sz="5000"/>
            </a:lvl3pPr>
            <a:lvl4pPr marL="0" indent="0" algn="ctr">
              <a:spcBef>
                <a:spcPts val="0"/>
              </a:spcBef>
              <a:buSzTx/>
              <a:buNone/>
              <a:defRPr sz="5000"/>
            </a:lvl4pPr>
            <a:lvl5pPr marL="0" indent="0" algn="ctr">
              <a:spcBef>
                <a:spcPts val="0"/>
              </a:spcBef>
              <a:buSzTx/>
              <a:buNone/>
              <a:defRPr sz="50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/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49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/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57" name="Nivel de texto 1…"/>
          <p:cNvSpPr txBox="1"/>
          <p:nvPr>
            <p:ph type="body" idx="1"/>
          </p:nvPr>
        </p:nvSpPr>
        <p:spPr>
          <a:xfrm>
            <a:off x="2374900" y="4127500"/>
            <a:ext cx="19621500" cy="81915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/>
          <p:nvPr>
            <p:ph type="pic" sz="half" idx="21"/>
          </p:nvPr>
        </p:nvSpPr>
        <p:spPr>
          <a:xfrm>
            <a:off x="10109200" y="3606800"/>
            <a:ext cx="12472592" cy="8382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o del título"/>
          <p:cNvSpPr txBox="1"/>
          <p:nvPr>
            <p:ph type="title"/>
          </p:nvPr>
        </p:nvSpPr>
        <p:spPr>
          <a:xfrm>
            <a:off x="2374900" y="889000"/>
            <a:ext cx="19621500" cy="29591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Texto del título</a:t>
            </a:r>
          </a:p>
        </p:txBody>
      </p:sp>
      <p:sp>
        <p:nvSpPr>
          <p:cNvPr id="67" name="Nivel de texto 1…"/>
          <p:cNvSpPr txBox="1"/>
          <p:nvPr>
            <p:ph type="body" sz="half" idx="1"/>
          </p:nvPr>
        </p:nvSpPr>
        <p:spPr>
          <a:xfrm>
            <a:off x="2374900" y="4140200"/>
            <a:ext cx="9410700" cy="7874000"/>
          </a:xfrm>
          <a:prstGeom prst="rect">
            <a:avLst/>
          </a:prstGeom>
        </p:spPr>
        <p:txBody>
          <a:bodyPr/>
          <a:lstStyle>
            <a:lvl1pPr marL="533400" indent="-533400">
              <a:spcBef>
                <a:spcPts val="3900"/>
              </a:spcBef>
              <a:buBlip>
                <a:blip r:embed="rId2"/>
              </a:buBlip>
              <a:defRPr sz="4200"/>
            </a:lvl1pPr>
            <a:lvl2pPr marL="1066800" indent="-533400">
              <a:spcBef>
                <a:spcPts val="3900"/>
              </a:spcBef>
              <a:buBlip>
                <a:blip r:embed="rId2"/>
              </a:buBlip>
              <a:defRPr sz="4200"/>
            </a:lvl2pPr>
            <a:lvl3pPr marL="1600200" indent="-533400">
              <a:spcBef>
                <a:spcPts val="3900"/>
              </a:spcBef>
              <a:buBlip>
                <a:blip r:embed="rId2"/>
              </a:buBlip>
              <a:defRPr sz="4200"/>
            </a:lvl3pPr>
            <a:lvl4pPr marL="2133600" indent="-533400">
              <a:spcBef>
                <a:spcPts val="3900"/>
              </a:spcBef>
              <a:buBlip>
                <a:blip r:embed="rId2"/>
              </a:buBlip>
              <a:defRPr sz="4200"/>
            </a:lvl4pPr>
            <a:lvl5pPr marL="2667000" indent="-533400">
              <a:spcBef>
                <a:spcPts val="3900"/>
              </a:spcBef>
              <a:buBlip>
                <a:blip r:embed="rId2"/>
              </a:buBlip>
              <a:defRPr sz="42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/>
          <p:nvPr>
            <p:ph type="pic" sz="quarter" idx="21"/>
          </p:nvPr>
        </p:nvSpPr>
        <p:spPr>
          <a:xfrm>
            <a:off x="13487400" y="-736600"/>
            <a:ext cx="9662406" cy="6375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n"/>
          <p:cNvSpPr/>
          <p:nvPr>
            <p:ph type="pic" idx="22"/>
          </p:nvPr>
        </p:nvSpPr>
        <p:spPr>
          <a:xfrm>
            <a:off x="13111577" y="4381521"/>
            <a:ext cx="9977826" cy="1515273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n"/>
          <p:cNvSpPr/>
          <p:nvPr>
            <p:ph type="pic" idx="23"/>
          </p:nvPr>
        </p:nvSpPr>
        <p:spPr>
          <a:xfrm>
            <a:off x="-139700" y="-25400"/>
            <a:ext cx="17310482" cy="1298497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ivel de texto 1…"/>
          <p:cNvSpPr txBox="1"/>
          <p:nvPr>
            <p:ph type="body" idx="1"/>
          </p:nvPr>
        </p:nvSpPr>
        <p:spPr>
          <a:xfrm>
            <a:off x="2374900" y="1651000"/>
            <a:ext cx="19621500" cy="104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" name="Texto del título"/>
          <p:cNvSpPr txBox="1"/>
          <p:nvPr>
            <p:ph type="title"/>
          </p:nvPr>
        </p:nvSpPr>
        <p:spPr>
          <a:xfrm>
            <a:off x="2387600" y="889000"/>
            <a:ext cx="19621500" cy="295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4" name="Número de diapositiva"/>
          <p:cNvSpPr txBox="1"/>
          <p:nvPr>
            <p:ph type="sldNum" sz="quarter" idx="2"/>
          </p:nvPr>
        </p:nvSpPr>
        <p:spPr>
          <a:xfrm>
            <a:off x="11993858" y="13144500"/>
            <a:ext cx="393205" cy="5715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  <p:transition xmlns:p14="http://schemas.microsoft.com/office/powerpoint/2010/main" spd="med" advClick="1"/>
  <p:txStyles>
    <p:titleStyle>
      <a:lvl1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0" algn="l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9pPr>
    </p:titleStyle>
    <p:bodyStyle>
      <a:lvl1pPr marL="6604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1pPr>
      <a:lvl2pPr marL="13208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2pPr>
      <a:lvl3pPr marL="19812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3pPr>
      <a:lvl4pPr marL="26416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4pPr>
      <a:lvl5pPr marL="33020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5pPr>
      <a:lvl6pPr marL="39624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6pPr>
      <a:lvl7pPr marL="46228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7pPr>
      <a:lvl8pPr marL="52832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8pPr>
      <a:lvl9pPr marL="5943600" marR="0" indent="-660400" algn="l" defTabSz="8255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25000"/>
        <a:buFontTx/>
        <a:buBlip>
          <a:blip r:embed="rId3"/>
        </a:buBlip>
        <a:tabLst/>
        <a:defRPr b="0" baseline="0" cap="none" i="0" spc="0" strike="noStrike" sz="5200" u="none">
          <a:solidFill>
            <a:srgbClr val="3E231A"/>
          </a:solidFill>
          <a:uFillTx/>
          <a:latin typeface="+mn-lt"/>
          <a:ea typeface="+mn-ea"/>
          <a:cs typeface="+mn-cs"/>
          <a:sym typeface="Papyrus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pyru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5.jpe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gif"/><Relationship Id="rId3" Type="http://schemas.openxmlformats.org/officeDocument/2006/relationships/image" Target="../media/image6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Relationship Id="rId3" Type="http://schemas.openxmlformats.org/officeDocument/2006/relationships/image" Target="../media/image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1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Relationship Id="rId3" Type="http://schemas.openxmlformats.org/officeDocument/2006/relationships/image" Target="../media/image1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8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Relationship Id="rId7" Type="http://schemas.openxmlformats.org/officeDocument/2006/relationships/image" Target="../media/image34.png"/><Relationship Id="rId8" Type="http://schemas.openxmlformats.org/officeDocument/2006/relationships/image" Target="../media/image35.png"/><Relationship Id="rId9" Type="http://schemas.openxmlformats.org/officeDocument/2006/relationships/image" Target="../media/image36.png"/><Relationship Id="rId10" Type="http://schemas.openxmlformats.org/officeDocument/2006/relationships/image" Target="../media/image37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7.jpeg"/><Relationship Id="rId5" Type="http://schemas.openxmlformats.org/officeDocument/2006/relationships/image" Target="../media/image40.png"/><Relationship Id="rId6" Type="http://schemas.openxmlformats.org/officeDocument/2006/relationships/image" Target="../media/image41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2.jpeg"/><Relationship Id="rId3" Type="http://schemas.openxmlformats.org/officeDocument/2006/relationships/image" Target="../media/image1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unnamed.jpg" descr="unnamed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2324100" y="1948079"/>
            <a:ext cx="19735801" cy="7099301"/>
          </a:xfrm>
          <a:prstGeom prst="rect">
            <a:avLst/>
          </a:prstGeom>
        </p:spPr>
      </p:pic>
      <p:sp>
        <p:nvSpPr>
          <p:cNvPr id="120" name="Los Reinos Cristiano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759459">
              <a:defRPr sz="9200"/>
            </a:lvl1pPr>
          </a:lstStyle>
          <a:p>
            <a:pPr/>
            <a:r>
              <a:t>Los Reinos Cristianos</a:t>
            </a:r>
          </a:p>
        </p:txBody>
      </p:sp>
      <p:sp>
        <p:nvSpPr>
          <p:cNvPr id="121" name="Profesora Elena González Párraga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Profesora Elena González Párraga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Navarr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Navarra</a:t>
            </a:r>
          </a:p>
        </p:txBody>
      </p:sp>
      <p:sp>
        <p:nvSpPr>
          <p:cNvPr id="158" name="Navarra"/>
          <p:cNvSpPr txBox="1"/>
          <p:nvPr/>
        </p:nvSpPr>
        <p:spPr>
          <a:xfrm>
            <a:off x="13227389" y="6081505"/>
            <a:ext cx="1946822" cy="9144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Navarra</a:t>
            </a:r>
          </a:p>
        </p:txBody>
      </p:sp>
      <p:sp>
        <p:nvSpPr>
          <p:cNvPr id="159" name="Sobrarbe y…"/>
          <p:cNvSpPr txBox="1"/>
          <p:nvPr/>
        </p:nvSpPr>
        <p:spPr>
          <a:xfrm>
            <a:off x="12738265" y="10508420"/>
            <a:ext cx="2925069" cy="17272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Sobrarbe y </a:t>
            </a:r>
          </a:p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Ribagorza</a:t>
            </a:r>
          </a:p>
        </p:txBody>
      </p:sp>
      <p:sp>
        <p:nvSpPr>
          <p:cNvPr id="160" name="Castilla"/>
          <p:cNvSpPr txBox="1"/>
          <p:nvPr/>
        </p:nvSpPr>
        <p:spPr>
          <a:xfrm>
            <a:off x="13264633" y="9229310"/>
            <a:ext cx="1872333" cy="914401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Castilla</a:t>
            </a:r>
          </a:p>
        </p:txBody>
      </p:sp>
      <p:sp>
        <p:nvSpPr>
          <p:cNvPr id="161" name="Aragón"/>
          <p:cNvSpPr txBox="1"/>
          <p:nvPr/>
        </p:nvSpPr>
        <p:spPr>
          <a:xfrm>
            <a:off x="13257341" y="7772399"/>
            <a:ext cx="1886918" cy="914401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Aragón</a:t>
            </a:r>
          </a:p>
        </p:txBody>
      </p:sp>
      <p:pic>
        <p:nvPicPr>
          <p:cNvPr id="162" name="mej46yet_large.jpg" descr="mej46yet_large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349435" y="3146065"/>
            <a:ext cx="6404162" cy="8138265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SANCHO III GARCÉS “El MAYOR”"/>
          <p:cNvSpPr txBox="1"/>
          <p:nvPr/>
        </p:nvSpPr>
        <p:spPr>
          <a:xfrm>
            <a:off x="1151652" y="11149293"/>
            <a:ext cx="8799727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SANCHO III GARCÉS “El MAYOR”</a:t>
            </a:r>
          </a:p>
        </p:txBody>
      </p:sp>
      <p:sp>
        <p:nvSpPr>
          <p:cNvPr id="164" name="Concentró en su persona: Navarra, Aragón, Castilla y Sobrarbe y Ribagorza"/>
          <p:cNvSpPr txBox="1"/>
          <p:nvPr/>
        </p:nvSpPr>
        <p:spPr>
          <a:xfrm>
            <a:off x="9370427" y="3241610"/>
            <a:ext cx="12958554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Concentró en su persona: Navarra, Aragón, Castilla y Sobrarbe y Ribagorza</a:t>
            </a:r>
          </a:p>
        </p:txBody>
      </p:sp>
      <p:sp>
        <p:nvSpPr>
          <p:cNvPr id="165" name="HERENCIA"/>
          <p:cNvSpPr txBox="1"/>
          <p:nvPr/>
        </p:nvSpPr>
        <p:spPr>
          <a:xfrm>
            <a:off x="9736283" y="7022841"/>
            <a:ext cx="2920902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HERENCIA</a:t>
            </a:r>
          </a:p>
        </p:txBody>
      </p:sp>
      <p:sp>
        <p:nvSpPr>
          <p:cNvPr id="166" name="García"/>
          <p:cNvSpPr txBox="1"/>
          <p:nvPr/>
        </p:nvSpPr>
        <p:spPr>
          <a:xfrm>
            <a:off x="17054058" y="6081505"/>
            <a:ext cx="276794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García</a:t>
            </a:r>
          </a:p>
        </p:txBody>
      </p:sp>
      <p:sp>
        <p:nvSpPr>
          <p:cNvPr id="167" name="Ramiro"/>
          <p:cNvSpPr txBox="1"/>
          <p:nvPr/>
        </p:nvSpPr>
        <p:spPr>
          <a:xfrm>
            <a:off x="17054058" y="7772399"/>
            <a:ext cx="276794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Ramiro</a:t>
            </a:r>
          </a:p>
        </p:txBody>
      </p:sp>
      <p:sp>
        <p:nvSpPr>
          <p:cNvPr id="168" name="Fernando"/>
          <p:cNvSpPr txBox="1"/>
          <p:nvPr/>
        </p:nvSpPr>
        <p:spPr>
          <a:xfrm>
            <a:off x="16805286" y="9254710"/>
            <a:ext cx="276794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Fernando</a:t>
            </a:r>
          </a:p>
        </p:txBody>
      </p:sp>
      <p:sp>
        <p:nvSpPr>
          <p:cNvPr id="169" name="Gonzalo"/>
          <p:cNvSpPr txBox="1"/>
          <p:nvPr/>
        </p:nvSpPr>
        <p:spPr>
          <a:xfrm>
            <a:off x="17305371" y="10914820"/>
            <a:ext cx="276794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Gonzalo</a:t>
            </a:r>
          </a:p>
        </p:txBody>
      </p:sp>
      <p:sp>
        <p:nvSpPr>
          <p:cNvPr id="170" name="Flecha"/>
          <p:cNvSpPr/>
          <p:nvPr/>
        </p:nvSpPr>
        <p:spPr>
          <a:xfrm>
            <a:off x="15413652" y="5903705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7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  <p:sp>
        <p:nvSpPr>
          <p:cNvPr id="171" name="Flecha"/>
          <p:cNvSpPr/>
          <p:nvPr/>
        </p:nvSpPr>
        <p:spPr>
          <a:xfrm>
            <a:off x="15413652" y="75946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8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  <p:sp>
        <p:nvSpPr>
          <p:cNvPr id="172" name="Flecha"/>
          <p:cNvSpPr/>
          <p:nvPr/>
        </p:nvSpPr>
        <p:spPr>
          <a:xfrm>
            <a:off x="15460512" y="9051510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9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  <p:sp>
        <p:nvSpPr>
          <p:cNvPr id="173" name="Flecha"/>
          <p:cNvSpPr/>
          <p:nvPr/>
        </p:nvSpPr>
        <p:spPr>
          <a:xfrm>
            <a:off x="15849353" y="10737020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10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  <p:sp>
        <p:nvSpPr>
          <p:cNvPr id="174" name="Primer rey de Castilla"/>
          <p:cNvSpPr txBox="1"/>
          <p:nvPr/>
        </p:nvSpPr>
        <p:spPr>
          <a:xfrm>
            <a:off x="20192214" y="8822910"/>
            <a:ext cx="3257251" cy="1727201"/>
          </a:xfrm>
          <a:prstGeom prst="rect">
            <a:avLst/>
          </a:prstGeom>
          <a:blipFill>
            <a:blip r:embed="rId11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Primer rey de Castilla</a:t>
            </a:r>
          </a:p>
        </p:txBody>
      </p:sp>
      <p:sp>
        <p:nvSpPr>
          <p:cNvPr id="175" name="Flecha"/>
          <p:cNvSpPr/>
          <p:nvPr/>
        </p:nvSpPr>
        <p:spPr>
          <a:xfrm>
            <a:off x="19648003" y="9343610"/>
            <a:ext cx="554433" cy="693474"/>
          </a:xfrm>
          <a:prstGeom prst="rightArrow">
            <a:avLst>
              <a:gd name="adj1" fmla="val 32000"/>
              <a:gd name="adj2" fmla="val 97558"/>
            </a:avLst>
          </a:prstGeom>
          <a:blipFill>
            <a:blip r:embed="rId12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18052607392530.jpg" descr="18052607392530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2253385" y="3306829"/>
            <a:ext cx="13313867" cy="8228406"/>
          </a:xfrm>
          <a:prstGeom prst="rect">
            <a:avLst/>
          </a:prstGeom>
        </p:spPr>
      </p:pic>
      <p:sp>
        <p:nvSpPr>
          <p:cNvPr id="178" name="Corona de Aragó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Corona de Aragón</a:t>
            </a:r>
          </a:p>
        </p:txBody>
      </p:sp>
      <p:sp>
        <p:nvSpPr>
          <p:cNvPr id="179" name="Petronila de Aragón +…"/>
          <p:cNvSpPr txBox="1"/>
          <p:nvPr/>
        </p:nvSpPr>
        <p:spPr>
          <a:xfrm>
            <a:off x="14552503" y="6557431"/>
            <a:ext cx="8104102" cy="17272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Petronila de Aragón + </a:t>
            </a:r>
          </a:p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Ramón Berenguer IVde Barcelona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estatua-jaume-i.jpg" descr="estatua-jaume-i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547600" y="4076700"/>
            <a:ext cx="9512300" cy="7988300"/>
          </a:xfrm>
          <a:prstGeom prst="rect">
            <a:avLst/>
          </a:prstGeom>
        </p:spPr>
      </p:pic>
      <p:sp>
        <p:nvSpPr>
          <p:cNvPr id="182" name="Expansión Aragones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Expansión Aragonesa</a:t>
            </a:r>
          </a:p>
        </p:txBody>
      </p:sp>
      <p:sp>
        <p:nvSpPr>
          <p:cNvPr id="183" name="Jaime I el Conquistador"/>
          <p:cNvSpPr txBox="1"/>
          <p:nvPr/>
        </p:nvSpPr>
        <p:spPr>
          <a:xfrm>
            <a:off x="3832390" y="4158874"/>
            <a:ext cx="5657962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Jaime I el Conquistador</a:t>
            </a:r>
          </a:p>
        </p:txBody>
      </p:sp>
      <p:sp>
        <p:nvSpPr>
          <p:cNvPr id="184" name="Conquista Valencia y las Baleares"/>
          <p:cNvSpPr txBox="1"/>
          <p:nvPr/>
        </p:nvSpPr>
        <p:spPr>
          <a:xfrm>
            <a:off x="1721197" y="6069433"/>
            <a:ext cx="9496054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Conquista Valencia y las Baleares</a:t>
            </a:r>
          </a:p>
        </p:txBody>
      </p:sp>
      <p:sp>
        <p:nvSpPr>
          <p:cNvPr id="185" name="Empieza la expansión aragonesa…"/>
          <p:cNvSpPr txBox="1"/>
          <p:nvPr/>
        </p:nvSpPr>
        <p:spPr>
          <a:xfrm>
            <a:off x="1767241" y="7042149"/>
            <a:ext cx="9403967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Empieza la expansión aragonesa </a:t>
            </a:r>
          </a:p>
          <a:p>
            <a:pPr/>
            <a:r>
              <a:t>por el mediterráneo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onsolidació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Consolidación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5 reino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5 reinos</a:t>
            </a:r>
          </a:p>
        </p:txBody>
      </p:sp>
      <p:pic>
        <p:nvPicPr>
          <p:cNvPr id="190" name="d14f0afc20a3b2466d1bddd1cea14696.gif" descr="d14f0afc20a3b2466d1bddd1cea14696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18579" y="3447758"/>
            <a:ext cx="9747794" cy="8600995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antiguos reinos de España.jpg" descr="antiguos reinos de España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352830" y="3309710"/>
            <a:ext cx="7790938" cy="84261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navas--644x362.jpeg" descr="navas--644x362.jpe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0265681" y="4076700"/>
            <a:ext cx="13156294" cy="7988300"/>
          </a:xfrm>
          <a:prstGeom prst="rect">
            <a:avLst/>
          </a:prstGeom>
        </p:spPr>
      </p:pic>
      <p:sp>
        <p:nvSpPr>
          <p:cNvPr id="194" name="Batalla de las Navas de Tolos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Batalla de las Navas de Tolosa</a:t>
            </a:r>
          </a:p>
        </p:txBody>
      </p:sp>
      <p:sp>
        <p:nvSpPr>
          <p:cNvPr id="195" name="Coalición de los reyes de Castilla, Aragón y Navarra.…"/>
          <p:cNvSpPr txBox="1"/>
          <p:nvPr>
            <p:ph type="body" sz="quarter" idx="1"/>
          </p:nvPr>
        </p:nvSpPr>
        <p:spPr>
          <a:xfrm>
            <a:off x="2374900" y="4140200"/>
            <a:ext cx="6694229" cy="7874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</a:pPr>
            <a:r>
              <a:t>Coalición de los reyes de Castilla, Aragón y Navarra.</a:t>
            </a:r>
          </a:p>
          <a:p>
            <a:pPr>
              <a:buBlip>
                <a:blip r:embed="rId3"/>
              </a:buBlip>
            </a:pPr>
            <a:r>
              <a:t>Victoria cristiana</a:t>
            </a:r>
          </a:p>
          <a:p>
            <a:pPr>
              <a:buBlip>
                <a:blip r:embed="rId3"/>
              </a:buBlip>
            </a:pPr>
            <a:r>
              <a:t>Expansión cristiana más allá de Sierra Morena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fernando_iii_de_castilla.jpg" descr="fernando_iii_de_castilla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547600" y="4076700"/>
            <a:ext cx="9512300" cy="7988300"/>
          </a:xfrm>
          <a:prstGeom prst="rect">
            <a:avLst/>
          </a:prstGeom>
        </p:spPr>
      </p:pic>
      <p:sp>
        <p:nvSpPr>
          <p:cNvPr id="198" name="Fernando III “El Santo”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Fernando III “El Santo”</a:t>
            </a:r>
          </a:p>
        </p:txBody>
      </p:sp>
      <p:sp>
        <p:nvSpPr>
          <p:cNvPr id="199" name="Conquista entre otros Jaén, Córdoba y Sevilla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pPr/>
            <a:r>
              <a:t>Conquista entre otros Jaén, Córdoba y Sevilla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Alfonso_X_el_Sabio_(José_Alcoverro)_02.jpg" descr="Alfonso_X_el_Sabio_(José_Alcoverro)_02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547599" y="4076700"/>
            <a:ext cx="9512301" cy="7988301"/>
          </a:xfrm>
          <a:prstGeom prst="rect">
            <a:avLst/>
          </a:prstGeom>
        </p:spPr>
      </p:pic>
      <p:sp>
        <p:nvSpPr>
          <p:cNvPr id="202" name="Alfonso X “El Sabio”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Alfonso X “El Sabio”</a:t>
            </a:r>
          </a:p>
        </p:txBody>
      </p:sp>
      <p:sp>
        <p:nvSpPr>
          <p:cNvPr id="203" name="Conquista Cádiz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</a:pPr>
            <a:r>
              <a:t>Conquista Cádiz</a:t>
            </a:r>
          </a:p>
          <a:p>
            <a:pPr>
              <a:buBlip>
                <a:blip r:embed="rId3"/>
              </a:buBlip>
            </a:pPr>
            <a:r>
              <a:t>Importante labor cultural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epoblació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Repoblación</a:t>
            </a:r>
          </a:p>
        </p:txBody>
      </p:sp>
      <p:sp>
        <p:nvSpPr>
          <p:cNvPr id="206" name="Duero: aprisio o presura…"/>
          <p:cNvSpPr txBox="1"/>
          <p:nvPr>
            <p:ph type="body" sz="half" idx="1"/>
          </p:nvPr>
        </p:nvSpPr>
        <p:spPr>
          <a:xfrm>
            <a:off x="2374900" y="4127500"/>
            <a:ext cx="9748255" cy="81915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Duero: aprisio o presura</a:t>
            </a:r>
          </a:p>
          <a:p>
            <a:pPr>
              <a:buBlip>
                <a:blip r:embed="rId2"/>
              </a:buBlip>
            </a:pPr>
            <a:r>
              <a:t>XI-XII: repoblación concejil</a:t>
            </a:r>
          </a:p>
          <a:p>
            <a:pPr>
              <a:buBlip>
                <a:blip r:embed="rId2"/>
              </a:buBlip>
            </a:pPr>
            <a:r>
              <a:t>XIII: Órdenes Militares y repartimiento</a:t>
            </a:r>
          </a:p>
        </p:txBody>
      </p:sp>
      <p:pic>
        <p:nvPicPr>
          <p:cNvPr id="207" name="c74d33057dfcafb6397a054dbff63473.jpg" descr="c74d33057dfcafb6397a054dbff63473.jp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423436" y="3247733"/>
            <a:ext cx="5828101" cy="9239637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Organización polític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Organización política</a:t>
            </a:r>
          </a:p>
        </p:txBody>
      </p:sp>
      <p:sp>
        <p:nvSpPr>
          <p:cNvPr id="210" name="Gobierno y las cortes"/>
          <p:cNvSpPr txBox="1"/>
          <p:nvPr/>
        </p:nvSpPr>
        <p:spPr>
          <a:xfrm>
            <a:off x="3000665" y="4086808"/>
            <a:ext cx="5195405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Gobierno y las cortes</a:t>
            </a:r>
          </a:p>
        </p:txBody>
      </p:sp>
      <p:sp>
        <p:nvSpPr>
          <p:cNvPr id="211" name="Rey…"/>
          <p:cNvSpPr txBox="1"/>
          <p:nvPr/>
        </p:nvSpPr>
        <p:spPr>
          <a:xfrm>
            <a:off x="3595289" y="5608026"/>
            <a:ext cx="4006157" cy="401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5000" indent="-635000">
              <a:buSzPct val="125000"/>
              <a:buChar char="•"/>
            </a:pPr>
            <a:r>
              <a:t>Rey</a:t>
            </a:r>
          </a:p>
          <a:p>
            <a:pPr marL="635000" indent="-635000">
              <a:buSzPct val="125000"/>
              <a:buChar char="•"/>
            </a:pPr>
            <a:r>
              <a:t>Curia Regia</a:t>
            </a:r>
          </a:p>
          <a:p>
            <a:pPr marL="635000" indent="-635000">
              <a:buSzPct val="125000"/>
              <a:buChar char="•"/>
            </a:pPr>
            <a:r>
              <a:t>Cortes</a:t>
            </a:r>
          </a:p>
          <a:p>
            <a:pPr marL="635000" indent="-635000">
              <a:buSzPct val="125000"/>
              <a:buChar char="•"/>
            </a:pPr>
            <a:r>
              <a:t>Parlamento</a:t>
            </a:r>
          </a:p>
        </p:txBody>
      </p:sp>
      <p:sp>
        <p:nvSpPr>
          <p:cNvPr id="212" name="Tipos de monarquía"/>
          <p:cNvSpPr txBox="1"/>
          <p:nvPr/>
        </p:nvSpPr>
        <p:spPr>
          <a:xfrm>
            <a:off x="13824874" y="4086808"/>
            <a:ext cx="4801084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Tipos de monarquía</a:t>
            </a:r>
          </a:p>
        </p:txBody>
      </p:sp>
      <p:sp>
        <p:nvSpPr>
          <p:cNvPr id="213" name="Autoritaria (Castilla)…"/>
          <p:cNvSpPr txBox="1"/>
          <p:nvPr/>
        </p:nvSpPr>
        <p:spPr>
          <a:xfrm>
            <a:off x="12907379" y="5829299"/>
            <a:ext cx="6636074" cy="205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635000" indent="-635000">
              <a:buSzPct val="125000"/>
              <a:buChar char="•"/>
            </a:pPr>
            <a:r>
              <a:t>Autoritaria (Castilla)</a:t>
            </a:r>
          </a:p>
          <a:p>
            <a:pPr marL="635000" indent="-635000">
              <a:buSzPct val="125000"/>
              <a:buChar char="•"/>
            </a:pPr>
            <a:r>
              <a:t>Pactista (Aragón)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estiones previa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Cuestiones previas</a:t>
            </a:r>
          </a:p>
        </p:txBody>
      </p:sp>
      <p:sp>
        <p:nvSpPr>
          <p:cNvPr id="124" name="¿Reconquista o Conquista?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¿Reconquista o Conquista?</a:t>
            </a:r>
          </a:p>
          <a:p>
            <a:pPr>
              <a:buBlip>
                <a:blip r:embed="rId2"/>
              </a:buBlip>
            </a:pPr>
            <a:r>
              <a:t>Cronología de la expansión de los Reinos cristianos vs. Cronología de Al-Ándalus</a:t>
            </a:r>
          </a:p>
          <a:p>
            <a:pPr>
              <a:buBlip>
                <a:blip r:embed="rId2"/>
              </a:buBlip>
            </a:pPr>
            <a:r>
              <a:t>Relaciones fluctuantes entre cristianos y musulmanes.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ocieda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Sociedad</a:t>
            </a:r>
          </a:p>
        </p:txBody>
      </p:sp>
      <p:sp>
        <p:nvSpPr>
          <p:cNvPr id="216" name="Nobleza"/>
          <p:cNvSpPr txBox="1"/>
          <p:nvPr/>
        </p:nvSpPr>
        <p:spPr>
          <a:xfrm>
            <a:off x="5332083" y="3958960"/>
            <a:ext cx="2026519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Nobleza</a:t>
            </a:r>
          </a:p>
        </p:txBody>
      </p:sp>
      <p:sp>
        <p:nvSpPr>
          <p:cNvPr id="217" name="Clero"/>
          <p:cNvSpPr txBox="1"/>
          <p:nvPr/>
        </p:nvSpPr>
        <p:spPr>
          <a:xfrm>
            <a:off x="5429545" y="5530429"/>
            <a:ext cx="1418891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Clero</a:t>
            </a:r>
          </a:p>
        </p:txBody>
      </p:sp>
      <p:sp>
        <p:nvSpPr>
          <p:cNvPr id="218" name="Estado Llano"/>
          <p:cNvSpPr txBox="1"/>
          <p:nvPr/>
        </p:nvSpPr>
        <p:spPr>
          <a:xfrm>
            <a:off x="5194888" y="8797678"/>
            <a:ext cx="3332672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Estado Llano</a:t>
            </a:r>
          </a:p>
        </p:txBody>
      </p:sp>
      <p:sp>
        <p:nvSpPr>
          <p:cNvPr id="219" name="Privilegiados"/>
          <p:cNvSpPr txBox="1"/>
          <p:nvPr/>
        </p:nvSpPr>
        <p:spPr>
          <a:xfrm rot="16177236">
            <a:off x="2697749" y="4921939"/>
            <a:ext cx="3078214" cy="914401"/>
          </a:xfrm>
          <a:prstGeom prst="rect">
            <a:avLst/>
          </a:prstGeom>
          <a:blipFill>
            <a:blip r:embed="rId2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Privilegiados</a:t>
            </a:r>
          </a:p>
        </p:txBody>
      </p:sp>
      <p:sp>
        <p:nvSpPr>
          <p:cNvPr id="220" name="No Privilegiados"/>
          <p:cNvSpPr txBox="1"/>
          <p:nvPr/>
        </p:nvSpPr>
        <p:spPr>
          <a:xfrm rot="16177236">
            <a:off x="2303559" y="9313560"/>
            <a:ext cx="3866593" cy="9144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No Privilegiados</a:t>
            </a:r>
          </a:p>
        </p:txBody>
      </p:sp>
      <p:sp>
        <p:nvSpPr>
          <p:cNvPr id="221" name="11"/>
          <p:cNvSpPr/>
          <p:nvPr/>
        </p:nvSpPr>
        <p:spPr>
          <a:xfrm>
            <a:off x="7608134" y="3580092"/>
            <a:ext cx="1328627" cy="1263599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11</a:t>
            </a:r>
          </a:p>
        </p:txBody>
      </p:sp>
      <p:sp>
        <p:nvSpPr>
          <p:cNvPr id="222" name="1"/>
          <p:cNvSpPr txBox="1"/>
          <p:nvPr/>
        </p:nvSpPr>
        <p:spPr>
          <a:xfrm>
            <a:off x="8148102" y="3958960"/>
            <a:ext cx="248692" cy="914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23" name="11"/>
          <p:cNvSpPr/>
          <p:nvPr/>
        </p:nvSpPr>
        <p:spPr>
          <a:xfrm>
            <a:off x="7573743" y="5355830"/>
            <a:ext cx="1328627" cy="1263599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blipFill>
            <a:blip r:embed="rId5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11</a:t>
            </a:r>
          </a:p>
        </p:txBody>
      </p:sp>
      <p:sp>
        <p:nvSpPr>
          <p:cNvPr id="224" name="2"/>
          <p:cNvSpPr txBox="1"/>
          <p:nvPr/>
        </p:nvSpPr>
        <p:spPr>
          <a:xfrm>
            <a:off x="8080124" y="5702354"/>
            <a:ext cx="384648" cy="914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25" name="11"/>
          <p:cNvSpPr/>
          <p:nvPr/>
        </p:nvSpPr>
        <p:spPr>
          <a:xfrm>
            <a:off x="8774088" y="8422862"/>
            <a:ext cx="1328627" cy="1263599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blipFill>
            <a:blip r:embed="rId6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11</a:t>
            </a:r>
          </a:p>
        </p:txBody>
      </p:sp>
      <p:sp>
        <p:nvSpPr>
          <p:cNvPr id="226" name="3"/>
          <p:cNvSpPr txBox="1"/>
          <p:nvPr/>
        </p:nvSpPr>
        <p:spPr>
          <a:xfrm>
            <a:off x="9254282" y="8797678"/>
            <a:ext cx="368239" cy="914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27" name="Exentos de pagar impuestos…"/>
          <p:cNvSpPr txBox="1"/>
          <p:nvPr/>
        </p:nvSpPr>
        <p:spPr>
          <a:xfrm>
            <a:off x="10122392" y="4096273"/>
            <a:ext cx="5588547" cy="21209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Exentos de pagar impuestos</a:t>
            </a:r>
          </a:p>
          <a:p>
            <a: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Leyes especiales</a:t>
            </a:r>
          </a:p>
          <a:p>
            <a: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  <a:r>
              <a:t>Mayorazgo</a:t>
            </a:r>
          </a:p>
        </p:txBody>
      </p:sp>
      <p:sp>
        <p:nvSpPr>
          <p:cNvPr id="228" name="Campesinos"/>
          <p:cNvSpPr txBox="1"/>
          <p:nvPr/>
        </p:nvSpPr>
        <p:spPr>
          <a:xfrm>
            <a:off x="10507669" y="7842249"/>
            <a:ext cx="2458629" cy="7747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Campesinos</a:t>
            </a:r>
          </a:p>
        </p:txBody>
      </p:sp>
      <p:sp>
        <p:nvSpPr>
          <p:cNvPr id="229" name="Flecha"/>
          <p:cNvSpPr/>
          <p:nvPr/>
        </p:nvSpPr>
        <p:spPr>
          <a:xfrm>
            <a:off x="13371253" y="7594599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7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pPr>
          </a:p>
        </p:txBody>
      </p:sp>
      <p:grpSp>
        <p:nvGrpSpPr>
          <p:cNvPr id="232" name="Norte: libres…"/>
          <p:cNvGrpSpPr/>
          <p:nvPr/>
        </p:nvGrpSpPr>
        <p:grpSpPr>
          <a:xfrm>
            <a:off x="15046208" y="7315200"/>
            <a:ext cx="4996447" cy="1828801"/>
            <a:chOff x="0" y="0"/>
            <a:chExt cx="4996445" cy="1828800"/>
          </a:xfrm>
        </p:grpSpPr>
        <p:sp>
          <p:nvSpPr>
            <p:cNvPr id="231" name="Norte: libres…"/>
            <p:cNvSpPr txBox="1"/>
            <p:nvPr/>
          </p:nvSpPr>
          <p:spPr>
            <a:xfrm>
              <a:off x="25400" y="25400"/>
              <a:ext cx="4945646" cy="177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>
                <a:defRPr sz="4200"/>
              </a:pPr>
              <a:r>
                <a:t>Norte: libres</a:t>
              </a:r>
            </a:p>
            <a:p>
              <a:pPr>
                <a:defRPr sz="4200"/>
              </a:pPr>
              <a:r>
                <a:t>Sur: no propietarios</a:t>
              </a:r>
            </a:p>
          </p:txBody>
        </p:sp>
        <p:pic>
          <p:nvPicPr>
            <p:cNvPr id="230" name="Norte: libres… Norte: libresSur: no propietarios" descr="Norte: libres… Norte: libresSur: no propietarios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996446" cy="1828800"/>
            </a:xfrm>
            <a:prstGeom prst="rect">
              <a:avLst/>
            </a:prstGeom>
            <a:effectLst/>
          </p:spPr>
        </p:pic>
      </p:grpSp>
      <p:sp>
        <p:nvSpPr>
          <p:cNvPr id="233" name="Artesanos"/>
          <p:cNvSpPr txBox="1"/>
          <p:nvPr/>
        </p:nvSpPr>
        <p:spPr>
          <a:xfrm>
            <a:off x="10507669" y="9383410"/>
            <a:ext cx="2126557" cy="7747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Artesanos</a:t>
            </a:r>
          </a:p>
        </p:txBody>
      </p:sp>
      <p:sp>
        <p:nvSpPr>
          <p:cNvPr id="234" name="Minorías religiosas"/>
          <p:cNvSpPr txBox="1"/>
          <p:nvPr/>
        </p:nvSpPr>
        <p:spPr>
          <a:xfrm>
            <a:off x="10540683" y="10924570"/>
            <a:ext cx="3652615" cy="7747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Minorías religiosas</a:t>
            </a:r>
          </a:p>
        </p:txBody>
      </p:sp>
      <p:sp>
        <p:nvSpPr>
          <p:cNvPr id="235" name="Mudéjares"/>
          <p:cNvSpPr txBox="1"/>
          <p:nvPr/>
        </p:nvSpPr>
        <p:spPr>
          <a:xfrm>
            <a:off x="15673314" y="10045939"/>
            <a:ext cx="2127822" cy="7747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Mudéjares</a:t>
            </a:r>
          </a:p>
        </p:txBody>
      </p:sp>
      <p:sp>
        <p:nvSpPr>
          <p:cNvPr id="236" name="Judíos"/>
          <p:cNvSpPr txBox="1"/>
          <p:nvPr/>
        </p:nvSpPr>
        <p:spPr>
          <a:xfrm>
            <a:off x="15673314" y="11445955"/>
            <a:ext cx="1405063" cy="7747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Judíos</a:t>
            </a:r>
          </a:p>
        </p:txBody>
      </p:sp>
      <p:sp>
        <p:nvSpPr>
          <p:cNvPr id="244" name="Línea de conexión"/>
          <p:cNvSpPr/>
          <p:nvPr/>
        </p:nvSpPr>
        <p:spPr>
          <a:xfrm>
            <a:off x="14648235" y="9866112"/>
            <a:ext cx="574863" cy="25994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17" h="21600" fill="norm" stroke="1" extrusionOk="0">
                <a:moveTo>
                  <a:pt x="16217" y="21600"/>
                </a:moveTo>
                <a:cubicBezTo>
                  <a:pt x="-4712" y="14564"/>
                  <a:pt x="-5383" y="7364"/>
                  <a:pt x="14205" y="0"/>
                </a:cubicBezTo>
              </a:path>
            </a:pathLst>
          </a:custGeom>
          <a:ln w="38100">
            <a:solidFill>
              <a:srgbClr val="3E231A"/>
            </a:solidFill>
            <a:miter lim="400000"/>
          </a:ln>
        </p:spPr>
        <p:txBody>
          <a:bodyPr/>
          <a:lstStyle/>
          <a:p>
            <a:pPr/>
          </a:p>
        </p:txBody>
      </p:sp>
      <p:grpSp>
        <p:nvGrpSpPr>
          <p:cNvPr id="240" name="Trabajaban en el campo"/>
          <p:cNvGrpSpPr/>
          <p:nvPr/>
        </p:nvGrpSpPr>
        <p:grpSpPr>
          <a:xfrm>
            <a:off x="17997870" y="9988789"/>
            <a:ext cx="4853850" cy="889001"/>
            <a:chOff x="0" y="0"/>
            <a:chExt cx="4853849" cy="889000"/>
          </a:xfrm>
        </p:grpSpPr>
        <p:sp>
          <p:nvSpPr>
            <p:cNvPr id="239" name="Trabajaban en el campo"/>
            <p:cNvSpPr txBox="1"/>
            <p:nvPr/>
          </p:nvSpPr>
          <p:spPr>
            <a:xfrm>
              <a:off x="25400" y="25400"/>
              <a:ext cx="4803050" cy="838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500"/>
              </a:lvl1pPr>
            </a:lstStyle>
            <a:p>
              <a:pPr/>
              <a:r>
                <a:t>Trabajaban en el campo</a:t>
              </a:r>
            </a:p>
          </p:txBody>
        </p:sp>
        <p:pic>
          <p:nvPicPr>
            <p:cNvPr id="238" name="Trabajaban en el campo Trabajaban en el campo" descr="Trabajaban en el campo Trabajaban en el campo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4853850" cy="889000"/>
            </a:xfrm>
            <a:prstGeom prst="rect">
              <a:avLst/>
            </a:prstGeom>
            <a:effectLst/>
          </p:spPr>
        </p:pic>
      </p:grpSp>
      <p:grpSp>
        <p:nvGrpSpPr>
          <p:cNvPr id="243" name="Prestamistas y banqueros"/>
          <p:cNvGrpSpPr/>
          <p:nvPr/>
        </p:nvGrpSpPr>
        <p:grpSpPr>
          <a:xfrm>
            <a:off x="17514264" y="11388805"/>
            <a:ext cx="5278600" cy="889001"/>
            <a:chOff x="0" y="0"/>
            <a:chExt cx="5278598" cy="889000"/>
          </a:xfrm>
        </p:grpSpPr>
        <p:sp>
          <p:nvSpPr>
            <p:cNvPr id="242" name="Prestamistas y banqueros"/>
            <p:cNvSpPr txBox="1"/>
            <p:nvPr/>
          </p:nvSpPr>
          <p:spPr>
            <a:xfrm>
              <a:off x="25400" y="25400"/>
              <a:ext cx="5227799" cy="838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500"/>
              </a:lvl1pPr>
            </a:lstStyle>
            <a:p>
              <a:pPr/>
              <a:r>
                <a:t>Prestamistas y banqueros</a:t>
              </a:r>
            </a:p>
          </p:txBody>
        </p:sp>
        <p:pic>
          <p:nvPicPr>
            <p:cNvPr id="241" name="Prestamistas y banqueros Prestamistas y banqueros" descr="Prestamistas y banqueros Prestamistas y banqueros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5278599" cy="88900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Economí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Economía</a:t>
            </a:r>
          </a:p>
        </p:txBody>
      </p:sp>
      <p:sp>
        <p:nvSpPr>
          <p:cNvPr id="247" name="Agricultura"/>
          <p:cNvSpPr txBox="1"/>
          <p:nvPr/>
        </p:nvSpPr>
        <p:spPr>
          <a:xfrm>
            <a:off x="3867482" y="4629522"/>
            <a:ext cx="276515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Agricultura</a:t>
            </a:r>
          </a:p>
        </p:txBody>
      </p:sp>
      <p:sp>
        <p:nvSpPr>
          <p:cNvPr id="248" name="Ganadería"/>
          <p:cNvSpPr txBox="1"/>
          <p:nvPr/>
        </p:nvSpPr>
        <p:spPr>
          <a:xfrm>
            <a:off x="3749678" y="8163227"/>
            <a:ext cx="2580755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Ganadería</a:t>
            </a:r>
          </a:p>
        </p:txBody>
      </p:sp>
      <p:grpSp>
        <p:nvGrpSpPr>
          <p:cNvPr id="251" name="Cereal, vid y olivo…"/>
          <p:cNvGrpSpPr/>
          <p:nvPr/>
        </p:nvGrpSpPr>
        <p:grpSpPr>
          <a:xfrm>
            <a:off x="7319261" y="3975472"/>
            <a:ext cx="5850865" cy="2222501"/>
            <a:chOff x="0" y="0"/>
            <a:chExt cx="5850864" cy="2222500"/>
          </a:xfrm>
        </p:grpSpPr>
        <p:sp>
          <p:nvSpPr>
            <p:cNvPr id="250" name="Cereal, vid y olivo…"/>
            <p:cNvSpPr txBox="1"/>
            <p:nvPr/>
          </p:nvSpPr>
          <p:spPr>
            <a:xfrm>
              <a:off x="25400" y="25400"/>
              <a:ext cx="5800065" cy="2171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>
                <a:defRPr sz="3400"/>
              </a:pPr>
              <a:r>
                <a:t>Cereal, vid y olivo</a:t>
              </a:r>
            </a:p>
            <a:p>
              <a:pPr>
                <a:defRPr sz="3400"/>
              </a:pPr>
              <a:r>
                <a:t>Incorporan innovaciones del sur</a:t>
              </a:r>
            </a:p>
          </p:txBody>
        </p:sp>
        <p:pic>
          <p:nvPicPr>
            <p:cNvPr id="249" name="Cereal, vid y olivo… Cereal, vid y olivoIncorporan innovaciones del sur" descr="Cereal, vid y olivo… Cereal, vid y olivoIncorporan innovaciones del sur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850865" cy="2222500"/>
            </a:xfrm>
            <a:prstGeom prst="rect">
              <a:avLst/>
            </a:prstGeom>
            <a:effectLst/>
          </p:spPr>
        </p:pic>
      </p:grpSp>
      <p:grpSp>
        <p:nvGrpSpPr>
          <p:cNvPr id="254" name="Honrado Concejo de la Mesta"/>
          <p:cNvGrpSpPr/>
          <p:nvPr/>
        </p:nvGrpSpPr>
        <p:grpSpPr>
          <a:xfrm>
            <a:off x="7319261" y="7845727"/>
            <a:ext cx="5850865" cy="1549401"/>
            <a:chOff x="0" y="0"/>
            <a:chExt cx="5850864" cy="1549400"/>
          </a:xfrm>
        </p:grpSpPr>
        <p:sp>
          <p:nvSpPr>
            <p:cNvPr id="253" name="Honrado Concejo de la Mesta"/>
            <p:cNvSpPr txBox="1"/>
            <p:nvPr/>
          </p:nvSpPr>
          <p:spPr>
            <a:xfrm>
              <a:off x="25400" y="25400"/>
              <a:ext cx="5800065" cy="149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400"/>
              </a:lvl1pPr>
            </a:lstStyle>
            <a:p>
              <a:pPr/>
              <a:r>
                <a:t>Honrado Concejo de la Mesta</a:t>
              </a:r>
            </a:p>
          </p:txBody>
        </p:sp>
        <p:pic>
          <p:nvPicPr>
            <p:cNvPr id="252" name="Honrado Concejo de la Mesta Honrado Concejo de la Mesta" descr="Honrado Concejo de la Mesta Honrado Concejo de la Mesta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50865" cy="1549400"/>
            </a:xfrm>
            <a:prstGeom prst="rect">
              <a:avLst/>
            </a:prstGeom>
            <a:effectLst/>
          </p:spPr>
        </p:pic>
      </p:grpSp>
      <p:sp>
        <p:nvSpPr>
          <p:cNvPr id="255" name="Comercio"/>
          <p:cNvSpPr txBox="1"/>
          <p:nvPr/>
        </p:nvSpPr>
        <p:spPr>
          <a:xfrm>
            <a:off x="3849821" y="10623586"/>
            <a:ext cx="2380470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Comercio</a:t>
            </a:r>
          </a:p>
        </p:txBody>
      </p:sp>
      <p:grpSp>
        <p:nvGrpSpPr>
          <p:cNvPr id="258" name="Comercio mediterráneo aragonés"/>
          <p:cNvGrpSpPr/>
          <p:nvPr/>
        </p:nvGrpSpPr>
        <p:grpSpPr>
          <a:xfrm>
            <a:off x="7119590" y="10306086"/>
            <a:ext cx="5850866" cy="1549401"/>
            <a:chOff x="0" y="0"/>
            <a:chExt cx="5850864" cy="1549400"/>
          </a:xfrm>
        </p:grpSpPr>
        <p:sp>
          <p:nvSpPr>
            <p:cNvPr id="257" name="Comercio mediterráneo aragonés"/>
            <p:cNvSpPr txBox="1"/>
            <p:nvPr/>
          </p:nvSpPr>
          <p:spPr>
            <a:xfrm>
              <a:off x="25400" y="25400"/>
              <a:ext cx="5800065" cy="1498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400"/>
              </a:lvl1pPr>
            </a:lstStyle>
            <a:p>
              <a:pPr/>
              <a:r>
                <a:t>Comercio mediterráneo aragonés</a:t>
              </a:r>
            </a:p>
          </p:txBody>
        </p:sp>
        <p:pic>
          <p:nvPicPr>
            <p:cNvPr id="256" name="Comercio mediterráneo aragonés Comercio mediterráneo aragonés" descr="Comercio mediterráneo aragonés Comercio mediterráneo aragonés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850865" cy="1549400"/>
            </a:xfrm>
            <a:prstGeom prst="rect">
              <a:avLst/>
            </a:prstGeom>
            <a:effectLst/>
          </p:spPr>
        </p:pic>
      </p:grpSp>
      <p:grpSp>
        <p:nvGrpSpPr>
          <p:cNvPr id="261" name="merino australiano.jpg"/>
          <p:cNvGrpSpPr/>
          <p:nvPr/>
        </p:nvGrpSpPr>
        <p:grpSpPr>
          <a:xfrm>
            <a:off x="14158953" y="4060328"/>
            <a:ext cx="8893194" cy="7673516"/>
            <a:chOff x="0" y="0"/>
            <a:chExt cx="8893192" cy="7673515"/>
          </a:xfrm>
        </p:grpSpPr>
        <p:pic>
          <p:nvPicPr>
            <p:cNvPr id="260" name="merino australiano.jpg" descr="merino australiano.jp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8639193" cy="734331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9" name="merino australiano.jpg" descr="merino australiano.jp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8893193" cy="7673516"/>
            </a:xfrm>
            <a:prstGeom prst="rect">
              <a:avLst/>
            </a:prstGeom>
            <a:effectLst/>
          </p:spPr>
        </p:pic>
      </p:grpSp>
      <p:sp>
        <p:nvSpPr>
          <p:cNvPr id="262" name="Raza merina"/>
          <p:cNvSpPr txBox="1"/>
          <p:nvPr/>
        </p:nvSpPr>
        <p:spPr>
          <a:xfrm>
            <a:off x="17122310" y="11302930"/>
            <a:ext cx="2966480" cy="914401"/>
          </a:xfrm>
          <a:prstGeom prst="rect">
            <a:avLst/>
          </a:prstGeom>
          <a:blipFill>
            <a:blip r:embed="rId6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Raza merina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Cultur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Cultura</a:t>
            </a:r>
          </a:p>
        </p:txBody>
      </p:sp>
      <p:sp>
        <p:nvSpPr>
          <p:cNvPr id="265" name="Monasterios: scriptorium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Monasterios: scriptorium</a:t>
            </a:r>
          </a:p>
          <a:p>
            <a:pPr>
              <a:buBlip>
                <a:blip r:embed="rId2"/>
              </a:buBlip>
            </a:pPr>
            <a:r>
              <a:t>Universidades</a:t>
            </a:r>
          </a:p>
          <a:p>
            <a:pPr>
              <a:buBlip>
                <a:blip r:embed="rId2"/>
              </a:buBlip>
            </a:pPr>
            <a:r>
              <a:t>Escuela de Traductores de Toledo</a:t>
            </a:r>
          </a:p>
          <a:p>
            <a:pPr>
              <a:buBlip>
                <a:blip r:embed="rId2"/>
              </a:buBlip>
            </a:pPr>
            <a:r>
              <a:t>Lenguas romances</a:t>
            </a:r>
          </a:p>
          <a:p>
            <a:pPr>
              <a:buBlip>
                <a:blip r:embed="rId2"/>
              </a:buBlip>
            </a:pPr>
            <a:r>
              <a:t>“Cantar del Mio Cid”</a:t>
            </a:r>
          </a:p>
        </p:txBody>
      </p:sp>
      <p:pic>
        <p:nvPicPr>
          <p:cNvPr id="266" name="CanalPatrimonio_CantardelMioCid_BNE-2.jpg" descr="CanalPatrimonio_CantardelMioCid_BNE-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543795" y="3734969"/>
            <a:ext cx="5339704" cy="868446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1200px-Caminos_Santiago_actuales_-_01_Camino_Francés.svg.png" descr="1200px-Caminos_Santiago_actuales_-_01_Camino_Francés.svg.pn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3436685" y="1104900"/>
            <a:ext cx="9448801" cy="4310491"/>
          </a:xfrm>
          <a:prstGeom prst="rect">
            <a:avLst/>
          </a:prstGeom>
        </p:spPr>
      </p:pic>
      <p:pic>
        <p:nvPicPr>
          <p:cNvPr id="269" name="fachadaobradoiro.jpg" descr="fachadaobradoiro.jpg"/>
          <p:cNvPicPr>
            <a:picLocks noChangeAspect="0"/>
          </p:cNvPicPr>
          <p:nvPr>
            <p:ph type="pic" idx="22"/>
          </p:nvPr>
        </p:nvPicPr>
        <p:blipFill>
          <a:blip r:embed="rId3">
            <a:extLst/>
          </a:blip>
          <a:stretch>
            <a:fillRect/>
          </a:stretch>
        </p:blipFill>
        <p:spPr>
          <a:xfrm>
            <a:off x="13436685" y="5638800"/>
            <a:ext cx="9448801" cy="6959600"/>
          </a:xfrm>
          <a:prstGeom prst="rect">
            <a:avLst/>
          </a:prstGeom>
        </p:spPr>
      </p:pic>
      <p:pic>
        <p:nvPicPr>
          <p:cNvPr id="270" name="Catedral_Gótica_de_León.jpg" descr="Catedral_Gótica_de_León.jpg"/>
          <p:cNvPicPr>
            <a:picLocks noChangeAspect="0"/>
          </p:cNvPicPr>
          <p:nvPr>
            <p:ph type="pic" idx="23"/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592803" y="1117600"/>
            <a:ext cx="11607801" cy="11493500"/>
          </a:xfrm>
          <a:prstGeom prst="rect">
            <a:avLst/>
          </a:prstGeom>
        </p:spPr>
      </p:pic>
      <p:sp>
        <p:nvSpPr>
          <p:cNvPr id="271" name="Camino de Santiago"/>
          <p:cNvSpPr txBox="1"/>
          <p:nvPr/>
        </p:nvSpPr>
        <p:spPr>
          <a:xfrm>
            <a:off x="10051805" y="12236273"/>
            <a:ext cx="4863332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Camino de Santiago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ormación de los reinos hispano-cristianos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Formación de los reinos hispano-cristianos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unnamed (1).jpg" descr="unnamed (1)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547600" y="4076700"/>
            <a:ext cx="9512300" cy="7988300"/>
          </a:xfrm>
          <a:prstGeom prst="rect">
            <a:avLst/>
          </a:prstGeom>
        </p:spPr>
      </p:pic>
      <p:sp>
        <p:nvSpPr>
          <p:cNvPr id="129" name="Reinos y condados occidenta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Reinos y condados occidentales</a:t>
            </a:r>
          </a:p>
        </p:txBody>
      </p:sp>
      <p:sp>
        <p:nvSpPr>
          <p:cNvPr id="130" name="La cornisa cantábrica era un territorio escasamente romanizado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</a:pPr>
            <a:r>
              <a:t>La cornisa cantábrica era un territorio escasamente romanizado</a:t>
            </a:r>
          </a:p>
          <a:p>
            <a:pPr>
              <a:buBlip>
                <a:blip r:embed="rId3"/>
              </a:buBlip>
            </a:pPr>
            <a:r>
              <a:t>Allí huyeron refugiados visigodos</a:t>
            </a:r>
          </a:p>
          <a:p>
            <a:pPr>
              <a:buBlip>
                <a:blip r:embed="rId3"/>
              </a:buBlip>
            </a:pPr>
            <a:r>
              <a:t>PELAYO</a:t>
            </a:r>
          </a:p>
          <a:p>
            <a:pPr>
              <a:buBlip>
                <a:blip r:embed="rId3"/>
              </a:buBlip>
            </a:pPr>
            <a:r>
              <a:t>Batalla de Covadonga (722)</a:t>
            </a:r>
          </a:p>
          <a:p>
            <a:pPr>
              <a:buBlip>
                <a:blip r:embed="rId3"/>
              </a:buBlip>
            </a:pPr>
            <a:r>
              <a:t>Reino de Asturias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Marca-Hispanica.jpg" descr="Marca-Hispanica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547599" y="4076700"/>
            <a:ext cx="9512301" cy="7988300"/>
          </a:xfrm>
          <a:prstGeom prst="rect">
            <a:avLst/>
          </a:prstGeom>
        </p:spPr>
      </p:pic>
      <p:sp>
        <p:nvSpPr>
          <p:cNvPr id="133" name="Reinos y condados oriental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Reinos y condados orientales</a:t>
            </a:r>
          </a:p>
        </p:txBody>
      </p:sp>
      <p:sp>
        <p:nvSpPr>
          <p:cNvPr id="134" name="Reino de Pamplona (Navarra) - Familia Arista y Jimena"/>
          <p:cNvSpPr txBox="1"/>
          <p:nvPr/>
        </p:nvSpPr>
        <p:spPr>
          <a:xfrm>
            <a:off x="2300200" y="4371745"/>
            <a:ext cx="8442306" cy="17272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Reino de Pamplona (Navarra) - Familia Arista y Jimena</a:t>
            </a:r>
          </a:p>
        </p:txBody>
      </p:sp>
      <p:sp>
        <p:nvSpPr>
          <p:cNvPr id="135" name="Reino de Aragón - Familia Galindo"/>
          <p:cNvSpPr txBox="1"/>
          <p:nvPr/>
        </p:nvSpPr>
        <p:spPr>
          <a:xfrm>
            <a:off x="2462140" y="7107768"/>
            <a:ext cx="8118426" cy="914401"/>
          </a:xfrm>
          <a:prstGeom prst="rect">
            <a:avLst/>
          </a:prstGeom>
          <a:blipFill>
            <a:blip r:embed="rId4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Reino de Aragón - Familia Galindo</a:t>
            </a:r>
          </a:p>
        </p:txBody>
      </p:sp>
      <p:sp>
        <p:nvSpPr>
          <p:cNvPr id="136" name="Condados Catalanes - Wifredo el Velloso"/>
          <p:cNvSpPr txBox="1"/>
          <p:nvPr/>
        </p:nvSpPr>
        <p:spPr>
          <a:xfrm>
            <a:off x="2838386" y="9030992"/>
            <a:ext cx="7365934" cy="1727201"/>
          </a:xfrm>
          <a:prstGeom prst="rect">
            <a:avLst/>
          </a:prstGeom>
          <a:blipFill>
            <a:blip r:embed="rId5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Condados Catalanes - Wifredo el Velloso</a:t>
            </a:r>
          </a:p>
        </p:txBody>
      </p:sp>
      <p:sp>
        <p:nvSpPr>
          <p:cNvPr id="137" name="Marca Hispánica - CARLOMAGNO"/>
          <p:cNvSpPr txBox="1"/>
          <p:nvPr/>
        </p:nvSpPr>
        <p:spPr>
          <a:xfrm>
            <a:off x="13015862" y="3518180"/>
            <a:ext cx="8575776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Marca Hispánica - CARLOMAGNO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HISTORIA CATALUNYA Nº20003.jpg" descr="HISTORIA CATALUNYA Nº20003.jpg"/>
          <p:cNvPicPr>
            <a:picLocks noChangeAspect="1"/>
          </p:cNvPicPr>
          <p:nvPr>
            <p:ph type="pic" idx="21"/>
          </p:nvPr>
        </p:nvPicPr>
        <p:blipFill>
          <a:blip r:embed="rId2">
            <a:extLst/>
          </a:blip>
          <a:srcRect l="0" t="7755" r="0" b="7755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40" name="Mito de Wifredo el Velloso y la senyera"/>
          <p:cNvSpPr txBox="1"/>
          <p:nvPr/>
        </p:nvSpPr>
        <p:spPr>
          <a:xfrm>
            <a:off x="13339081" y="11941193"/>
            <a:ext cx="9159962" cy="9144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Mito de Wifredo el Velloso y la senyera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Expansión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Expansión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n-reducida-para-web.jpg" descr="Imagen-reducida-para-web.jpg"/>
          <p:cNvPicPr>
            <a:picLocks noChangeAspect="0"/>
          </p:cNvPicPr>
          <p:nvPr>
            <p:ph type="pic" idx="2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2547600" y="4076700"/>
            <a:ext cx="9512300" cy="7988300"/>
          </a:xfrm>
          <a:prstGeom prst="rect">
            <a:avLst/>
          </a:prstGeom>
        </p:spPr>
      </p:pic>
      <p:sp>
        <p:nvSpPr>
          <p:cNvPr id="145" name="Reino Asturleoné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Reino Asturleonés</a:t>
            </a:r>
          </a:p>
        </p:txBody>
      </p:sp>
      <p:sp>
        <p:nvSpPr>
          <p:cNvPr id="146" name="ALFONSO II"/>
          <p:cNvSpPr txBox="1"/>
          <p:nvPr/>
        </p:nvSpPr>
        <p:spPr>
          <a:xfrm>
            <a:off x="1801646" y="3684803"/>
            <a:ext cx="453544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ALFONSO II</a:t>
            </a:r>
          </a:p>
        </p:txBody>
      </p:sp>
      <p:sp>
        <p:nvSpPr>
          <p:cNvPr id="147" name="ALFONSO III"/>
          <p:cNvSpPr txBox="1"/>
          <p:nvPr/>
        </p:nvSpPr>
        <p:spPr>
          <a:xfrm>
            <a:off x="1637838" y="7064564"/>
            <a:ext cx="4535443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ALFONSO III</a:t>
            </a:r>
          </a:p>
        </p:txBody>
      </p:sp>
      <p:sp>
        <p:nvSpPr>
          <p:cNvPr id="148" name="Restableció la legislación visigoda"/>
          <p:cNvSpPr txBox="1"/>
          <p:nvPr/>
        </p:nvSpPr>
        <p:spPr>
          <a:xfrm>
            <a:off x="2305719" y="5292133"/>
            <a:ext cx="9536362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Restableció la legislación visigoda</a:t>
            </a:r>
          </a:p>
        </p:txBody>
      </p:sp>
      <p:sp>
        <p:nvSpPr>
          <p:cNvPr id="149" name="Expansión hasta el Duero"/>
          <p:cNvSpPr txBox="1"/>
          <p:nvPr/>
        </p:nvSpPr>
        <p:spPr>
          <a:xfrm>
            <a:off x="2474847" y="8471850"/>
            <a:ext cx="7426103" cy="107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Expansión hasta el Duero</a:t>
            </a:r>
          </a:p>
        </p:txBody>
      </p:sp>
      <p:sp>
        <p:nvSpPr>
          <p:cNvPr id="150" name="Cangas de Onís - primera capital"/>
          <p:cNvSpPr txBox="1"/>
          <p:nvPr/>
        </p:nvSpPr>
        <p:spPr>
          <a:xfrm>
            <a:off x="13360307" y="11606266"/>
            <a:ext cx="7886887" cy="914401"/>
          </a:xfrm>
          <a:prstGeom prst="rect">
            <a:avLst/>
          </a:prstGeom>
          <a:blipFill>
            <a:blip r:embed="rId3"/>
          </a:blip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Cangas de Onís - primera capital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Nacimiento de Castill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Nacimiento de Castilla</a:t>
            </a:r>
          </a:p>
        </p:txBody>
      </p:sp>
      <p:sp>
        <p:nvSpPr>
          <p:cNvPr id="153" name="FERNÁN GONZÁLEZ"/>
          <p:cNvSpPr txBox="1"/>
          <p:nvPr/>
        </p:nvSpPr>
        <p:spPr>
          <a:xfrm>
            <a:off x="3105854" y="3730425"/>
            <a:ext cx="6862486" cy="914401"/>
          </a:xfrm>
          <a:prstGeom prst="rect">
            <a:avLst/>
          </a:prstGeom>
          <a:solidFill>
            <a:srgbClr val="6F8651"/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effectLst>
                  <a:outerShdw sx="100000" sy="100000" kx="0" ky="0" algn="b" rotWithShape="0" blurRad="76200" dist="12700" dir="54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FERNÁN GONZÁLEZ</a:t>
            </a:r>
          </a:p>
        </p:txBody>
      </p:sp>
      <p:pic>
        <p:nvPicPr>
          <p:cNvPr id="154" name="mapa de el condado de castilla.jpg" descr="mapa de el condado de castilla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291920" y="3998815"/>
            <a:ext cx="10502901" cy="7289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fernan_gonzalez.jpg" descr="fernan_gonzalez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78097" y="5770465"/>
            <a:ext cx="4318001" cy="3746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3.png"/></Relationships>

</file>

<file path=ppt/theme/theme1.xml><?xml version="1.0" encoding="utf-8"?>
<a:theme xmlns:a="http://schemas.openxmlformats.org/drawingml/2006/main" xmlns:r="http://schemas.openxmlformats.org/officeDocument/2006/relationships" name="Parchment">
  <a:themeElements>
    <a:clrScheme name="Parchment">
      <a:dk1>
        <a:srgbClr val="3E231A"/>
      </a:dk1>
      <a:lt1>
        <a:srgbClr val="24383E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25400" dir="540000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762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Parchment">
  <a:themeElements>
    <a:clrScheme name="Parchment">
      <a:dk1>
        <a:srgbClr val="000000"/>
      </a:dk1>
      <a:lt1>
        <a:srgbClr val="FFFFFF"/>
      </a:lt1>
      <a:dk2>
        <a:srgbClr val="5C5E5F"/>
      </a:dk2>
      <a:lt2>
        <a:srgbClr val="CBCBCB"/>
      </a:lt2>
      <a:accent1>
        <a:srgbClr val="738CAB"/>
      </a:accent1>
      <a:accent2>
        <a:srgbClr val="7E9769"/>
      </a:accent2>
      <a:accent3>
        <a:srgbClr val="D3B64B"/>
      </a:accent3>
      <a:accent4>
        <a:srgbClr val="B99769"/>
      </a:accent4>
      <a:accent5>
        <a:srgbClr val="981800"/>
      </a:accent5>
      <a:accent6>
        <a:srgbClr val="9383A0"/>
      </a:accent6>
      <a:hlink>
        <a:srgbClr val="0000FF"/>
      </a:hlink>
      <a:folHlink>
        <a:srgbClr val="FF00FF"/>
      </a:folHlink>
    </a:clrScheme>
    <a:fontScheme name="Parchment">
      <a:majorFont>
        <a:latin typeface="Papyrus"/>
        <a:ea typeface="Papyrus"/>
        <a:cs typeface="Papyrus"/>
      </a:majorFont>
      <a:minorFont>
        <a:latin typeface="Papyrus"/>
        <a:ea typeface="Papyrus"/>
        <a:cs typeface="Papyrus"/>
      </a:minorFont>
    </a:fontScheme>
    <a:fmtScheme name="Parchmen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a:effectStyle>
        <a:effectStyle>
          <a:effectLst>
            <a:outerShdw sx="100000" sy="100000" kx="0" ky="0" algn="b" rotWithShape="0" blurRad="50800" dist="25400" dir="540000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>
          <a:outerShdw sx="100000" sy="100000" kx="0" ky="0" algn="b" rotWithShape="0" blurRad="50800" dist="25400" dir="5400000">
            <a:srgbClr val="000000">
              <a:alpha val="2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2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76200" dist="12700" dir="540000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8100" cap="flat">
          <a:solidFill>
            <a:srgbClr val="3E231A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3E231A"/>
            </a:solidFill>
            <a:effectLst/>
            <a:uFillTx/>
            <a:latin typeface="+mn-lt"/>
            <a:ea typeface="+mn-ea"/>
            <a:cs typeface="+mn-cs"/>
            <a:sym typeface="Papyru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